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6"/>
  </p:notesMasterIdLst>
  <p:sldIdLst>
    <p:sldId id="425" r:id="rId5"/>
    <p:sldId id="435" r:id="rId6"/>
    <p:sldId id="438" r:id="rId7"/>
    <p:sldId id="436" r:id="rId8"/>
    <p:sldId id="437" r:id="rId9"/>
    <p:sldId id="441" r:id="rId10"/>
    <p:sldId id="442" r:id="rId11"/>
    <p:sldId id="470" r:id="rId12"/>
    <p:sldId id="453" r:id="rId13"/>
    <p:sldId id="454" r:id="rId14"/>
    <p:sldId id="455" r:id="rId15"/>
    <p:sldId id="456" r:id="rId16"/>
    <p:sldId id="457" r:id="rId17"/>
    <p:sldId id="443" r:id="rId18"/>
    <p:sldId id="463" r:id="rId19"/>
    <p:sldId id="445" r:id="rId20"/>
    <p:sldId id="466" r:id="rId21"/>
    <p:sldId id="467" r:id="rId22"/>
    <p:sldId id="464" r:id="rId23"/>
    <p:sldId id="465" r:id="rId24"/>
    <p:sldId id="469" r:id="rId25"/>
    <p:sldId id="446" r:id="rId26"/>
    <p:sldId id="459" r:id="rId27"/>
    <p:sldId id="458" r:id="rId28"/>
    <p:sldId id="460" r:id="rId29"/>
    <p:sldId id="461" r:id="rId30"/>
    <p:sldId id="447" r:id="rId31"/>
    <p:sldId id="462" r:id="rId32"/>
    <p:sldId id="452" r:id="rId33"/>
    <p:sldId id="448" r:id="rId34"/>
    <p:sldId id="471" r:id="rId35"/>
    <p:sldId id="489" r:id="rId36"/>
    <p:sldId id="490" r:id="rId37"/>
    <p:sldId id="491" r:id="rId38"/>
    <p:sldId id="492" r:id="rId39"/>
    <p:sldId id="493" r:id="rId40"/>
    <p:sldId id="494" r:id="rId41"/>
    <p:sldId id="495" r:id="rId42"/>
    <p:sldId id="496" r:id="rId43"/>
    <p:sldId id="497" r:id="rId44"/>
    <p:sldId id="472" r:id="rId45"/>
    <p:sldId id="473" r:id="rId46"/>
    <p:sldId id="474" r:id="rId47"/>
    <p:sldId id="475" r:id="rId48"/>
    <p:sldId id="476" r:id="rId49"/>
    <p:sldId id="450" r:id="rId50"/>
    <p:sldId id="451" r:id="rId51"/>
    <p:sldId id="477" r:id="rId52"/>
    <p:sldId id="478" r:id="rId53"/>
    <p:sldId id="479" r:id="rId54"/>
    <p:sldId id="480" r:id="rId55"/>
    <p:sldId id="481" r:id="rId56"/>
    <p:sldId id="482" r:id="rId57"/>
    <p:sldId id="483" r:id="rId58"/>
    <p:sldId id="484" r:id="rId59"/>
    <p:sldId id="485" r:id="rId60"/>
    <p:sldId id="440" r:id="rId61"/>
    <p:sldId id="439" r:id="rId62"/>
    <p:sldId id="486" r:id="rId63"/>
    <p:sldId id="487" r:id="rId64"/>
    <p:sldId id="488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9">
          <p15:clr>
            <a:srgbClr val="A4A3A4"/>
          </p15:clr>
        </p15:guide>
        <p15:guide id="2" pos="74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pa, Adrian-Ciprian" initials="PA" lastIdx="1" clrIdx="0">
    <p:extLst>
      <p:ext uri="{19B8F6BF-5375-455C-9EA6-DF929625EA0E}">
        <p15:presenceInfo xmlns:p15="http://schemas.microsoft.com/office/powerpoint/2012/main" userId="S::adpopa@ea.com::c942c125-d035-4173-a467-e74ee98deaf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7E0F8"/>
    <a:srgbClr val="214B7B"/>
    <a:srgbClr val="00AEEF"/>
    <a:srgbClr val="A8D800"/>
    <a:srgbClr val="404041"/>
    <a:srgbClr val="C9DA2A"/>
    <a:srgbClr val="FF3300"/>
    <a:srgbClr val="F7941F"/>
    <a:srgbClr val="E6E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4" autoAdjust="0"/>
    <p:restoredTop sz="62162" autoAdjust="0"/>
  </p:normalViewPr>
  <p:slideViewPr>
    <p:cSldViewPr>
      <p:cViewPr varScale="1">
        <p:scale>
          <a:sx n="71" d="100"/>
          <a:sy n="71" d="100"/>
        </p:scale>
        <p:origin x="1866" y="60"/>
      </p:cViewPr>
      <p:guideLst>
        <p:guide orient="horz" pos="459"/>
        <p:guide pos="74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iprian Ionut Paduraru" userId="d9530dc9-d205-406c-bf54-f53e9700f743" providerId="ADAL" clId="{66A6D04E-30E6-4740-8A9F-20BF87E6B85F}"/>
    <pc:docChg chg="delSld">
      <pc:chgData name="Ciprian Ionut Paduraru" userId="d9530dc9-d205-406c-bf54-f53e9700f743" providerId="ADAL" clId="{66A6D04E-30E6-4740-8A9F-20BF87E6B85F}" dt="2020-02-16T08:40:28.518" v="1" actId="2696"/>
      <pc:docMkLst>
        <pc:docMk/>
      </pc:docMkLst>
      <pc:sldChg chg="del">
        <pc:chgData name="Ciprian Ionut Paduraru" userId="d9530dc9-d205-406c-bf54-f53e9700f743" providerId="ADAL" clId="{66A6D04E-30E6-4740-8A9F-20BF87E6B85F}" dt="2020-02-15T09:41:28.315" v="0" actId="47"/>
        <pc:sldMkLst>
          <pc:docMk/>
          <pc:sldMk cId="2640348157" sldId="303"/>
        </pc:sldMkLst>
      </pc:sldChg>
      <pc:sldChg chg="del">
        <pc:chgData name="Ciprian Ionut Paduraru" userId="d9530dc9-d205-406c-bf54-f53e9700f743" providerId="ADAL" clId="{66A6D04E-30E6-4740-8A9F-20BF87E6B85F}" dt="2020-02-16T08:40:28.518" v="1" actId="2696"/>
        <pc:sldMkLst>
          <pc:docMk/>
          <pc:sldMk cId="2086822049" sldId="43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81265-1F1E-444E-B663-C9BE506979D1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690F6-54A2-4E99-A0BC-5B9F652BC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46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Proposed by Robert C. Martin – Uncle Bob around 2000, clean code blog</a:t>
            </a:r>
          </a:p>
          <a:p>
            <a:r>
              <a:rPr lang="en-US" dirty="0"/>
              <a:t>The acronym - Michael Feathers</a:t>
            </a:r>
          </a:p>
          <a:p>
            <a:r>
              <a:rPr lang="en-US" dirty="0"/>
              <a:t>The reason behind them?</a:t>
            </a:r>
          </a:p>
          <a:p>
            <a:r>
              <a:rPr lang="en-US" dirty="0"/>
              <a:t>Why C++? A better C.</a:t>
            </a:r>
          </a:p>
          <a:p>
            <a:r>
              <a:rPr lang="en-US" dirty="0"/>
              <a:t>Why SOLID? OOP Language wont suffice, apparently – flexible, maintainable, understandable software design,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6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8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02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24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20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34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4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20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17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17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02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functionality and performance related aspects are not the only quality criteria for software but remain the most important for the end user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 criteria influences user ones and vice versa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Balance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33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2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19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77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89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161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98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28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5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Access Layer – what’s a Data Access Layer.</a:t>
            </a:r>
          </a:p>
          <a:p>
            <a:r>
              <a:rPr lang="en-US" dirty="0"/>
              <a:t>Why should it be a separate layer?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09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57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Career mode: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Manager of one team for 15 consecutive seasons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One of the responsibilities is to manage transfers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101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584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385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984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579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817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486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343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56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12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55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Huge responsibility:</a:t>
            </a:r>
          </a:p>
          <a:p>
            <a:r>
              <a:rPr lang="en-US" dirty="0"/>
              <a:t>- So nothing new, only rewriting the existing transfer system – it must be good or else we risk disappointing our users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break anything else.</a:t>
            </a:r>
          </a:p>
          <a:p>
            <a:pPr marL="171450" indent="-171450">
              <a:buFontTx/>
              <a:buChar char="-"/>
            </a:pPr>
            <a:r>
              <a:rPr lang="en-US" dirty="0"/>
              <a:t>Close to no documentation – reverse engineering</a:t>
            </a:r>
          </a:p>
          <a:p>
            <a:endParaRPr lang="en-US" dirty="0"/>
          </a:p>
          <a:p>
            <a:r>
              <a:rPr lang="en-US" dirty="0"/>
              <a:t>Conclusions: very difficult assignment and relying on SOLID paid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215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25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630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183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692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542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453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094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parallelism:</a:t>
            </a:r>
          </a:p>
          <a:p>
            <a:endParaRPr lang="en-US" dirty="0"/>
          </a:p>
          <a:p>
            <a:r>
              <a:rPr lang="en-US" dirty="0"/>
              <a:t>Separate classes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559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208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65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Negotiation – describe the idea around negotiations: player transfer market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37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181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33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Mention negotiation bug,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04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Mention negotiation bug,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78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40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“legacy” functionality and its limitations, eventually legacy screens and screen flows for negotiating (user part)</a:t>
            </a:r>
          </a:p>
          <a:p>
            <a:r>
              <a:rPr lang="en-US" dirty="0"/>
              <a:t>-talk about limitations on the backend</a:t>
            </a:r>
          </a:p>
          <a:p>
            <a:r>
              <a:rPr lang="en-US" dirty="0"/>
              <a:t>- SOLID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690F6-54A2-4E99-A0BC-5B9F652BCF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99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9710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16058" y="6297612"/>
            <a:ext cx="517167" cy="26161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9E5771D0-44B8-43F1-A8D8-9720737DB12C}" type="slidenum">
              <a:rPr lang="en-US" sz="1700" smtClean="0">
                <a:latin typeface="Gilroy Light" panose="00000400000000000000" pitchFamily="50" charset="-52"/>
              </a:rPr>
              <a:pPr algn="r"/>
              <a:t>‹#›</a:t>
            </a:fld>
            <a:endParaRPr lang="en-US" sz="1700" dirty="0">
              <a:latin typeface="Gilroy Light" panose="000004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32178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" r="1796" b="56813"/>
          <a:stretch/>
        </p:blipFill>
        <p:spPr bwMode="auto">
          <a:xfrm>
            <a:off x="0" y="4991100"/>
            <a:ext cx="121920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16058" y="6297612"/>
            <a:ext cx="517167" cy="26161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9E5771D0-44B8-43F1-A8D8-9720737DB12C}" type="slidenum">
              <a:rPr lang="en-US" sz="1700" smtClean="0">
                <a:latin typeface="Gilroy Light" panose="00000400000000000000" pitchFamily="50" charset="-52"/>
              </a:rPr>
              <a:pPr algn="r"/>
              <a:t>‹#›</a:t>
            </a:fld>
            <a:endParaRPr lang="en-US" sz="1700" dirty="0">
              <a:latin typeface="Gilroy Light" panose="000004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50555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7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16058" y="6297612"/>
            <a:ext cx="517167" cy="26161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9E5771D0-44B8-43F1-A8D8-9720737DB12C}" type="slidenum">
              <a:rPr lang="en-US" sz="1700" smtClean="0">
                <a:latin typeface="Gilroy Light" panose="00000400000000000000" pitchFamily="50" charset="-52"/>
              </a:rPr>
              <a:pPr algn="r"/>
              <a:t>‹#›</a:t>
            </a:fld>
            <a:endParaRPr lang="en-US" sz="1700" dirty="0">
              <a:latin typeface="Gilroy Light" panose="000004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46433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" r="1999" b="55701"/>
          <a:stretch/>
        </p:blipFill>
        <p:spPr bwMode="auto">
          <a:xfrm>
            <a:off x="6260" y="4971290"/>
            <a:ext cx="12179481" cy="1907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16058" y="6297612"/>
            <a:ext cx="517167" cy="26161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9E5771D0-44B8-43F1-A8D8-9720737DB12C}" type="slidenum">
              <a:rPr lang="en-US" sz="1700" smtClean="0">
                <a:latin typeface="Gilroy Light" panose="00000400000000000000" pitchFamily="50" charset="-52"/>
              </a:rPr>
              <a:pPr algn="r"/>
              <a:t>‹#›</a:t>
            </a:fld>
            <a:endParaRPr lang="en-US" sz="1700" dirty="0">
              <a:latin typeface="Gilroy Light" panose="000004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17068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498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2" r:id="rId2"/>
    <p:sldLayoutId id="2147483664" r:id="rId3"/>
    <p:sldLayoutId id="2147483658" r:id="rId4"/>
    <p:sldLayoutId id="2147483663" r:id="rId5"/>
    <p:sldLayoutId id="2147483665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31" userDrawn="1">
          <p15:clr>
            <a:srgbClr val="F26B43"/>
          </p15:clr>
        </p15:guide>
        <p15:guide id="2" pos="585" userDrawn="1">
          <p15:clr>
            <a:srgbClr val="F26B43"/>
          </p15:clr>
        </p15:guide>
        <p15:guide id="3" pos="7256" userDrawn="1">
          <p15:clr>
            <a:srgbClr val="F26B43"/>
          </p15:clr>
        </p15:guide>
        <p15:guide id="4" orient="horz" pos="3704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1496" userDrawn="1">
          <p15:clr>
            <a:srgbClr val="F26B43"/>
          </p15:clr>
        </p15:guide>
        <p15:guide id="7" pos="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1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1" y="1988984"/>
            <a:ext cx="7920088" cy="316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S - Single Responsibility Principle</a:t>
            </a:r>
          </a:p>
          <a:p>
            <a:pPr lvl="0">
              <a:lnSpc>
                <a:spcPct val="15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O - Open Close Principle</a:t>
            </a:r>
          </a:p>
          <a:p>
            <a:pPr lvl="0">
              <a:lnSpc>
                <a:spcPct val="15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L - </a:t>
            </a:r>
            <a:r>
              <a:rPr lang="en-US" altLang="en-US" sz="2800" dirty="0" err="1">
                <a:solidFill>
                  <a:srgbClr val="000000"/>
                </a:solidFill>
                <a:latin typeface="Gilroy ExtraBold" panose="00000900000000000000" pitchFamily="50" charset="-52"/>
              </a:rPr>
              <a:t>Liskov</a:t>
            </a: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 Substitution Principle</a:t>
            </a:r>
          </a:p>
          <a:p>
            <a:pPr lvl="0">
              <a:lnSpc>
                <a:spcPct val="15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I - Interface Segregation Principle</a:t>
            </a:r>
          </a:p>
          <a:p>
            <a:pPr lvl="0">
              <a:lnSpc>
                <a:spcPct val="15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D - Dependency Inversion Principle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roy Light" panose="000004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60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SOLID Principles - Recap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51843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10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119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Negotiations – Legacy implementation SOLID Analysis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10360640" cy="301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O – Open Close Principle – breaker!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Any changes to negotiation related functionality, e.g. new seller functionality meant changing more than one Transfer*Manager class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07766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11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119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Negotiations – Legacy implementation SOLID Analysis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10360640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L – </a:t>
            </a:r>
            <a:r>
              <a:rPr lang="en-US" altLang="en-US" sz="2800" dirty="0" err="1">
                <a:solidFill>
                  <a:srgbClr val="000000"/>
                </a:solidFill>
                <a:latin typeface="Gilroy ExtraBold" panose="00000900000000000000" pitchFamily="50" charset="-52"/>
              </a:rPr>
              <a:t>Liskov</a:t>
            </a: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 Substitution Principle – breaker!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No abstractions present </a:t>
            </a: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  <a:sym typeface="Wingdings" panose="05000000000000000000" pitchFamily="2" charset="2"/>
              </a:rPr>
              <a:t></a:t>
            </a: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09632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12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119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Negotiations – Legacy implementation SOLID Analysis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10360640" cy="412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I – Interface Segregation Principle – breaker!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All four managers offer public methods to more or less different transfer functionality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TransferActivityManager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IManager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	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ProcessShortlist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(…);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	void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FillPossibleReplacementsYoungTalent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(…); 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	bool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IsNumberOfOffersExceeded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(…);</a:t>
            </a:r>
            <a:endParaRPr lang="en-US" altLang="en-US" sz="20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34078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13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119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Negotiations – Legacy implementation SOLID Analysis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10360640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D – Dependency Inversion Principle – breaker!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All four managers reference directly one or more of the other one. No interfaces present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TransferActivityManager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ProcessShortlist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(Shortlist* shortlist)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userTeamId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buyingTeamId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&amp;&amp;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mHub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-&gt;Get&lt;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TransferAcceptanceManager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&gt;()-&gt;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IsCurrentlyNegotiating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transferListPlayerId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userTeamId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 …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52137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14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60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Negotiations – New Design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8960361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lvl="0" indent="-457200">
              <a:buFontTx/>
              <a:buChar char="-"/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Dedicated Buyer and Seller interfaces with implemented for each particular case: club/seller/user/AI</a:t>
            </a:r>
          </a:p>
          <a:p>
            <a:pPr marL="457200" lvl="0" indent="-457200">
              <a:buFontTx/>
              <a:buChar char="-"/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marL="457200" lvl="0" indent="-457200">
              <a:buFontTx/>
              <a:buChar char="-"/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Extensive model mirroring real life complexity behind transfer negotiations and supporting detailed features on the UI side - rich, comprehensive information in Transfer HUB and scene widget – and complex scenarios for scene subtitles</a:t>
            </a:r>
          </a:p>
          <a:p>
            <a:pPr marL="457200" lvl="0" indent="-457200">
              <a:buFontTx/>
              <a:buChar char="-"/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241359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15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21717" y="1988984"/>
            <a:ext cx="8960361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ISeller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virtual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OnBuyerOffer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 = 0;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virtual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OnBuyerAccepted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 = 0;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virtual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OnBuyerRejected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 = 0;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virtual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~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ISeller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 {};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60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Negotiations – New Design – Seller</a:t>
            </a:r>
          </a:p>
        </p:txBody>
      </p:sp>
    </p:spTree>
    <p:extLst>
      <p:ext uri="{BB962C8B-B14F-4D97-AF65-F5344CB8AC3E}">
        <p14:creationId xmlns:p14="http://schemas.microsoft.com/office/powerpoint/2010/main" val="544559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16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21717" y="1988984"/>
            <a:ext cx="8960361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IBuyer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virtual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OnSellerRequest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 = 0;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virtual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OnSellerAccepted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 = 0;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virtual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OnSellerRejected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 = 0;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virtual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~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IBuyer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 {};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60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Negotiations – New Design – Buyer</a:t>
            </a:r>
          </a:p>
        </p:txBody>
      </p:sp>
    </p:spTree>
    <p:extLst>
      <p:ext uri="{BB962C8B-B14F-4D97-AF65-F5344CB8AC3E}">
        <p14:creationId xmlns:p14="http://schemas.microsoft.com/office/powerpoint/2010/main" val="1744798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17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21717" y="1988984"/>
            <a:ext cx="9494331" cy="344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ClubToClub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CpuSeller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ISeller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CpuBuyer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IBuyer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UserSeller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ISeller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UserBuyer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IBuyer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119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Negotiations – New Design –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3046865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18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21717" y="1988984"/>
            <a:ext cx="10124338" cy="344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ClubToPlayer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CpuPlayerSeller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ISeller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 .. };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CpuPlayerBuyer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IBuyer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 .. };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UserPlayerSeller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ISeller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 .. };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UserPlayerBuyer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IBuyer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 .. };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119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Negotiations – New Design –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95334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19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21717" y="1988984"/>
            <a:ext cx="8960361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PlayerOffer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mPlayerWage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mContractLength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TransferModel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PlayerTier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mPlayerTier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mReleaseClause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TransferModel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mDateTime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119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Negotiations – New Design – Model – AI – AI Negotiations</a:t>
            </a:r>
          </a:p>
        </p:txBody>
      </p:sp>
    </p:spTree>
    <p:extLst>
      <p:ext uri="{BB962C8B-B14F-4D97-AF65-F5344CB8AC3E}">
        <p14:creationId xmlns:p14="http://schemas.microsoft.com/office/powerpoint/2010/main" val="445310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2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1" y="1988984"/>
            <a:ext cx="9770370" cy="316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user perspective: should work as intended and fast, feature rich, intuitive etc.</a:t>
            </a: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developer perspective: should be easy to maintain, test, extend, time to market, costs etc.</a:t>
            </a: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60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SOLID Principles and Software Quality</a:t>
            </a:r>
          </a:p>
        </p:txBody>
      </p:sp>
    </p:spTree>
    <p:extLst>
      <p:ext uri="{BB962C8B-B14F-4D97-AF65-F5344CB8AC3E}">
        <p14:creationId xmlns:p14="http://schemas.microsoft.com/office/powerpoint/2010/main" val="3093133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20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21717" y="1988984"/>
            <a:ext cx="8960361" cy="44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Player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Offer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mPlayerWage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mContractLength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TransferModel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PlayerTier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mPlayerTier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mReleaseClause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mSignOnFee</a:t>
            </a:r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PlayerPerformanceBonus</a:t>
            </a:r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mPerformanceBonus</a:t>
            </a:r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TransferModel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mDateTime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119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Negotiations – New Design Model – AI – User </a:t>
            </a:r>
            <a:r>
              <a:rPr lang="en-US" altLang="en-US" sz="4800" b="1" dirty="0" err="1">
                <a:solidFill>
                  <a:srgbClr val="000000"/>
                </a:solidFill>
                <a:latin typeface="Gilroy ExtraBold" panose="00000900000000000000" pitchFamily="50" charset="-52"/>
              </a:rPr>
              <a:t>Negotation</a:t>
            </a:r>
            <a:endParaRPr lang="en-US" altLang="en-US" sz="4800" b="1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15513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21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898246" y="2204886"/>
            <a:ext cx="8960361" cy="406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OfferT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NegotiationBehavior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ISeller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* seller;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IBuyer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* buyer;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eastl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::vector&lt;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OfferT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offers;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eastl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::vector&lt;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119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Negotiations – New Design Model –</a:t>
            </a:r>
            <a:r>
              <a:rPr lang="en-US" altLang="en-US" sz="4800" b="1" dirty="0" err="1">
                <a:solidFill>
                  <a:srgbClr val="000000"/>
                </a:solidFill>
                <a:latin typeface="Gilroy ExtraBold" panose="00000900000000000000" pitchFamily="50" charset="-52"/>
              </a:rPr>
              <a:t>Negotation</a:t>
            </a:r>
            <a:endParaRPr lang="en-US" altLang="en-US" sz="4800" b="1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89830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22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744200" cy="60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Negotiations – New Design SOLID Analysis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10360640" cy="301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S – Single Responsibility Principle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One class for each Buyer and for each Seller scenario – </a:t>
            </a:r>
            <a:r>
              <a:rPr lang="en-US" altLang="en-US" sz="2800" dirty="0" err="1">
                <a:solidFill>
                  <a:srgbClr val="000000"/>
                </a:solidFill>
                <a:latin typeface="Gilroy ExtraBold" panose="00000900000000000000" pitchFamily="50" charset="-52"/>
              </a:rPr>
              <a:t>cpu</a:t>
            </a: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/user/delegate/scene/club/player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CpuPlayerSeller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UserClubBuyer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265015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23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744200" cy="60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Negotiations – New Design SOLID Analysis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1036064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O – Open Close Principle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Adding new buyer and/or seller functionality won’t impact exiting one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RonaldoCpuPlayerSeller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MidageRonaldoCpuPlayerSeller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39489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24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744200" cy="60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Negotiations – New Design SOLID Analysis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10917544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L – </a:t>
            </a:r>
            <a:r>
              <a:rPr lang="en-US" altLang="en-US" sz="2800" dirty="0" err="1">
                <a:solidFill>
                  <a:srgbClr val="000000"/>
                </a:solidFill>
                <a:latin typeface="Gilroy ExtraBold" panose="00000900000000000000" pitchFamily="50" charset="-52"/>
              </a:rPr>
              <a:t>Liskov</a:t>
            </a: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 Substitution Principle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Various seller and buyer implementations are interchangeable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NegotiationBehavior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UserPlayerOffer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UserPlayerRequest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n(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Cpu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PlayerSeller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//default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AIPlayerSeller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UserPlayerBuyer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NegotiationBehavior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UserPlayerOffer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UserPlayerRequest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n(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Ronaldo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PlayerSeller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//special Ronaldo seller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UserPlayerBuyer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36334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25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744200" cy="60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Negotiations – New Design SOLID Analysis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1036064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I – Interface Segregation Principle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separate interfaces for buyer and seller used inside negotiation </a:t>
            </a:r>
            <a:r>
              <a:rPr lang="en-US" altLang="en-US" sz="2800" dirty="0" err="1">
                <a:solidFill>
                  <a:srgbClr val="000000"/>
                </a:solidFill>
                <a:latin typeface="Gilroy ExtraBold" panose="00000900000000000000" pitchFamily="50" charset="-52"/>
              </a:rPr>
              <a:t>behavoris</a:t>
            </a: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IBuyer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ISeller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9017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26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744200" cy="60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Negotiations – New Design SOLID Analysis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10360640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D – Dependency Inversion Principle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Buyer and seller implementations rely on seller and buyer interfaces rather than on specific counterpart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505449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27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744200" cy="60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Negotiations – New Design - Wins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745992"/>
            <a:ext cx="1036064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lvl="0" indent="-457200">
              <a:buFontTx/>
              <a:buChar char="-"/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marL="457200" lvl="0" indent="-457200">
              <a:buFontTx/>
              <a:buChar char="-"/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Flexibility: permits infinite buyer and seller specialization, e.g. Ronaldo personalized ai player seller implementation – good for producers they can create diversity or delegate negotiation functionality</a:t>
            </a:r>
          </a:p>
          <a:p>
            <a:pPr marL="457200" lvl="0" indent="-457200">
              <a:buFontTx/>
              <a:buChar char="-"/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marL="457200" lvl="0" indent="-457200">
              <a:buFontTx/>
              <a:buChar char="-"/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Containment - Isolated functionality and bugs – working on or fixing a bug inside one implementation won’t impact other ones (*except the ones derived from the affected implementation)</a:t>
            </a:r>
          </a:p>
        </p:txBody>
      </p:sp>
    </p:spTree>
    <p:extLst>
      <p:ext uri="{BB962C8B-B14F-4D97-AF65-F5344CB8AC3E}">
        <p14:creationId xmlns:p14="http://schemas.microsoft.com/office/powerpoint/2010/main" val="1945312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28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744200" cy="60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Negotiations – New Design - Wins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745992"/>
            <a:ext cx="1036064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lvl="0" indent="-457200">
              <a:buFontTx/>
              <a:buChar char="-"/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marL="457200" lvl="0" indent="-457200">
              <a:buFontTx/>
              <a:buChar char="-"/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Testing – run any AI seller or buyer through any number of predefined (or even generated) sell-buy scenarios</a:t>
            </a:r>
          </a:p>
          <a:p>
            <a:pPr marL="457200" lvl="0" indent="-457200">
              <a:buFontTx/>
              <a:buChar char="-"/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marL="457200" lvl="0" indent="-457200">
              <a:buFontTx/>
              <a:buChar char="-"/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Parallel development - buyer and seller variations may be implemented at the same time by different engineers</a:t>
            </a:r>
          </a:p>
        </p:txBody>
      </p:sp>
    </p:spTree>
    <p:extLst>
      <p:ext uri="{BB962C8B-B14F-4D97-AF65-F5344CB8AC3E}">
        <p14:creationId xmlns:p14="http://schemas.microsoft.com/office/powerpoint/2010/main" val="4027485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29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60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SOLID Career - Use Cases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8960361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Gilroy ExtraBold" panose="00000900000000000000" pitchFamily="50" charset="-52"/>
              </a:rPr>
              <a:t>Negotiations – transfer offer evaluation between different types of seller and buyer entities (AI, user, club, player etc.)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latin typeface="Gilroy ExtraBold" panose="00000900000000000000" pitchFamily="50" charset="-52"/>
              </a:rPr>
              <a:t>Data Access Layer – data access infrastructure built over our existing database, decoupling transfer logic and algorithms from data source</a:t>
            </a:r>
          </a:p>
        </p:txBody>
      </p:sp>
    </p:spTree>
    <p:extLst>
      <p:ext uri="{BB962C8B-B14F-4D97-AF65-F5344CB8AC3E}">
        <p14:creationId xmlns:p14="http://schemas.microsoft.com/office/powerpoint/2010/main" val="3432921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3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60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FIFA 18 Career – New Transfer System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F8AB07E-02F0-4D38-BCA6-B2007FB36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10917545" cy="2518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i="1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r>
              <a:rPr lang="en-US" altLang="en-US" sz="2800" i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New</a:t>
            </a: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 Transfer System - a complete redesign of the existing one from new backend AI to new UI transfer flows for the user, featuring live, in scene club and player negotiations </a:t>
            </a:r>
          </a:p>
        </p:txBody>
      </p:sp>
    </p:spTree>
    <p:extLst>
      <p:ext uri="{BB962C8B-B14F-4D97-AF65-F5344CB8AC3E}">
        <p14:creationId xmlns:p14="http://schemas.microsoft.com/office/powerpoint/2010/main" val="1152322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30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1104204" cy="60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Data Access Layer – Legacy Implementation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10580380" cy="344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One concrete, God class, acting as a wrapper over the DB, accessed by all other classes employed during the </a:t>
            </a:r>
            <a:r>
              <a:rPr lang="en-US" altLang="en-US" sz="2800" i="1" dirty="0">
                <a:solidFill>
                  <a:srgbClr val="000000"/>
                </a:solidFill>
                <a:latin typeface="Gilroy ExtraBold" panose="00000900000000000000" pitchFamily="50" charset="-52"/>
              </a:rPr>
              <a:t>data intensive</a:t>
            </a: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 Career Functionality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DataController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500 public methods = Rigid, underperforming, near to zero optimization opportunities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39770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31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1104204" cy="60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Data Access Layer – Legacy Implementation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8960361" cy="449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DataController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FillLeagueIds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(...)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FillAllTransferOfferList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(...)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UpdatePlayerGrowthInfo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(...)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WriteCalendarData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(...)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InsertFutureFee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(...)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altLang="en-US" sz="24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18196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2B4A6A-34FE-423D-B0B3-74DA823F8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6"/>
            <a:ext cx="12192000" cy="66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94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D9DD52-77AA-4CD0-91AD-FFE4460F3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E5771D0-44B8-43F1-A8D8-9720737DB12C}" type="slidenum">
              <a:rPr lang="en-US" sz="1700" smtClean="0">
                <a:latin typeface="Gilroy Light" panose="00000400000000000000" pitchFamily="50" charset="-52"/>
              </a:rPr>
              <a:pPr algn="r"/>
              <a:t>33</a:t>
            </a:fld>
            <a:endParaRPr lang="en-US" sz="1700" dirty="0">
              <a:latin typeface="Gilroy Light" panose="00000400000000000000" pitchFamily="50" charset="-5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038064-95E7-42FB-B25A-B548C16F6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6"/>
            <a:ext cx="12192000" cy="66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07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C69322-DBF3-4005-BD21-6D839699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E5771D0-44B8-43F1-A8D8-9720737DB12C}" type="slidenum">
              <a:rPr lang="en-US" sz="1700" smtClean="0">
                <a:latin typeface="Gilroy Light" panose="00000400000000000000" pitchFamily="50" charset="-52"/>
              </a:rPr>
              <a:pPr algn="r"/>
              <a:t>34</a:t>
            </a:fld>
            <a:endParaRPr lang="en-US" sz="1700" dirty="0">
              <a:latin typeface="Gilroy Light" panose="00000400000000000000" pitchFamily="50" charset="-5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8C16D0-2C34-46CA-84D4-844A65ABA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6"/>
            <a:ext cx="12192000" cy="66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1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4D6F3D-DE1A-4231-8A76-B9D693089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E5771D0-44B8-43F1-A8D8-9720737DB12C}" type="slidenum">
              <a:rPr lang="en-US" sz="1700" smtClean="0">
                <a:latin typeface="Gilroy Light" panose="00000400000000000000" pitchFamily="50" charset="-52"/>
              </a:rPr>
              <a:pPr algn="r"/>
              <a:t>35</a:t>
            </a:fld>
            <a:endParaRPr lang="en-US" sz="1700" dirty="0">
              <a:latin typeface="Gilroy Light" panose="00000400000000000000" pitchFamily="50" charset="-5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7E9F55-B8BD-4FA5-A410-A91742E2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6"/>
            <a:ext cx="12192000" cy="66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62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100309-3D16-4271-B4AD-43AAC9BC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E5771D0-44B8-43F1-A8D8-9720737DB12C}" type="slidenum">
              <a:rPr lang="en-US" sz="1700" smtClean="0">
                <a:latin typeface="Gilroy Light" panose="00000400000000000000" pitchFamily="50" charset="-52"/>
              </a:rPr>
              <a:pPr algn="r"/>
              <a:t>36</a:t>
            </a:fld>
            <a:endParaRPr lang="en-US" sz="1700" dirty="0">
              <a:latin typeface="Gilroy Light" panose="00000400000000000000" pitchFamily="50" charset="-5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C85FF7-8E5B-4282-A193-33B7BA64A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6"/>
            <a:ext cx="12192000" cy="66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14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753AC4-4163-4168-9261-4E06E0922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E5771D0-44B8-43F1-A8D8-9720737DB12C}" type="slidenum">
              <a:rPr lang="en-US" sz="1700" smtClean="0">
                <a:latin typeface="Gilroy Light" panose="00000400000000000000" pitchFamily="50" charset="-52"/>
              </a:rPr>
              <a:pPr algn="r"/>
              <a:t>37</a:t>
            </a:fld>
            <a:endParaRPr lang="en-US" sz="1700" dirty="0">
              <a:latin typeface="Gilroy Light" panose="00000400000000000000" pitchFamily="50" charset="-5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250CE3-38BF-412C-87A6-AAC0914B1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6"/>
            <a:ext cx="12192000" cy="66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F0F917-38D2-4772-B463-3ED1EB8A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E5771D0-44B8-43F1-A8D8-9720737DB12C}" type="slidenum">
              <a:rPr lang="en-US" sz="1700" smtClean="0">
                <a:latin typeface="Gilroy Light" panose="00000400000000000000" pitchFamily="50" charset="-52"/>
              </a:rPr>
              <a:pPr algn="r"/>
              <a:t>38</a:t>
            </a:fld>
            <a:endParaRPr lang="en-US" sz="1700" dirty="0">
              <a:latin typeface="Gilroy Light" panose="00000400000000000000" pitchFamily="50" charset="-5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C5AFB-6721-4798-9B65-ABA798B0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6"/>
            <a:ext cx="12192000" cy="66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20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75DF22-B4F5-4DE4-A919-DE81FAC9F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E5771D0-44B8-43F1-A8D8-9720737DB12C}" type="slidenum">
              <a:rPr lang="en-US" sz="1700" smtClean="0">
                <a:latin typeface="Gilroy Light" panose="00000400000000000000" pitchFamily="50" charset="-52"/>
              </a:rPr>
              <a:pPr algn="r"/>
              <a:t>39</a:t>
            </a:fld>
            <a:endParaRPr lang="en-US" sz="1700" dirty="0">
              <a:latin typeface="Gilroy Light" panose="00000400000000000000" pitchFamily="50" charset="-5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23EC2-1E94-4AF9-9198-35A259E67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6"/>
            <a:ext cx="12192000" cy="66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59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4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2258987"/>
            <a:ext cx="10400378" cy="316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a lot of legacy code - 8+ years of continuous development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outdated documentation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forgotten features &amp; requirements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no automated regression testing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AND a huge responsibility towards our fans</a:t>
            </a: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119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Building Career’s New Transfer System - Challenges</a:t>
            </a:r>
          </a:p>
        </p:txBody>
      </p:sp>
    </p:spTree>
    <p:extLst>
      <p:ext uri="{BB962C8B-B14F-4D97-AF65-F5344CB8AC3E}">
        <p14:creationId xmlns:p14="http://schemas.microsoft.com/office/powerpoint/2010/main" val="502498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3141FA-0F14-4B0E-8DE6-8EF4E0FC6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E5771D0-44B8-43F1-A8D8-9720737DB12C}" type="slidenum">
              <a:rPr lang="en-US" sz="1700" smtClean="0">
                <a:latin typeface="Gilroy Light" panose="00000400000000000000" pitchFamily="50" charset="-52"/>
              </a:rPr>
              <a:pPr algn="r"/>
              <a:t>40</a:t>
            </a:fld>
            <a:endParaRPr lang="en-US" sz="1700" dirty="0">
              <a:latin typeface="Gilroy Light" panose="00000400000000000000" pitchFamily="50" charset="-5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482BB-CC79-449D-972D-1BDF82658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6"/>
            <a:ext cx="12192000" cy="66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9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41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119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Data Access Layer – Legacy implementation SOLID Analysis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10441999" cy="3385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S – Single Responsibility Principle – breaker!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500 (five hundred) of these: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FillAllTransferOfferList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(...)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UpdatePlayerGrowthInfo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(...)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WriteCalendarData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(...)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InsertFutureFee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(...)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350129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42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119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Data Access Layer – Legacy implementation SOLID Analysis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1036064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O – Open Close Principle – breaker!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Any change must be operated inside the single God class and may affect all its clients. Closing </a:t>
            </a:r>
            <a:r>
              <a:rPr lang="en-US" altLang="en-US" sz="2800" dirty="0" err="1">
                <a:solidFill>
                  <a:srgbClr val="000000"/>
                </a:solidFill>
                <a:latin typeface="Gilroy ExtraBold" panose="00000900000000000000" pitchFamily="50" charset="-52"/>
              </a:rPr>
              <a:t>DataController</a:t>
            </a: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 is impossible.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99459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43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119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Data Access Layer – Legacy implementation SOLID Analysis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10360640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L – </a:t>
            </a:r>
            <a:r>
              <a:rPr lang="en-US" altLang="en-US" sz="2800" dirty="0" err="1">
                <a:solidFill>
                  <a:srgbClr val="000000"/>
                </a:solidFill>
                <a:latin typeface="Gilroy ExtraBold" panose="00000900000000000000" pitchFamily="50" charset="-52"/>
              </a:rPr>
              <a:t>Liskov</a:t>
            </a: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 Substitution Principle – breaker!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No abstractions present </a:t>
            </a: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  <a:sym typeface="Wingdings" panose="05000000000000000000" pitchFamily="2" charset="2"/>
              </a:rPr>
              <a:t></a:t>
            </a: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60509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44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119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Data Access Layer – Legacy implementation SOLID Analysis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10360640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I – Interface Segregation Principle – breaker!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500 …</a:t>
            </a:r>
            <a:endParaRPr lang="en-US" altLang="en-US" sz="20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42804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45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119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Data Access Layer – Legacy implementation SOLID Analysis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10360640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D – Dependency Inversion Principle – breaker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Other classes accessing DB data need to rely on a concrete class and thus on its implementation rather than on an abstract data source</a:t>
            </a:r>
          </a:p>
        </p:txBody>
      </p:sp>
    </p:spTree>
    <p:extLst>
      <p:ext uri="{BB962C8B-B14F-4D97-AF65-F5344CB8AC3E}">
        <p14:creationId xmlns:p14="http://schemas.microsoft.com/office/powerpoint/2010/main" val="3060354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46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31862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1104204" cy="60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Data Access Layer – New Design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246" y="2210181"/>
            <a:ext cx="10917545" cy="301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Decoupled data related concepts - Model, Algorithms and Data Source:</a:t>
            </a:r>
          </a:p>
          <a:p>
            <a:pPr marL="457200" lvl="0" indent="-457200">
              <a:buFontTx/>
              <a:buChar char="-"/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Created a concrete </a:t>
            </a:r>
            <a:r>
              <a:rPr lang="en-US" altLang="en-US" sz="2800" i="1" dirty="0">
                <a:solidFill>
                  <a:srgbClr val="000000"/>
                </a:solidFill>
                <a:latin typeface="Gilroy ExtraBold" panose="00000900000000000000" pitchFamily="50" charset="-52"/>
              </a:rPr>
              <a:t>Model</a:t>
            </a: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 for all entities used inside transfer logic (Team, Player, Contract etc.)</a:t>
            </a:r>
          </a:p>
          <a:p>
            <a:pPr marL="457200" lvl="0" indent="-457200">
              <a:buFontTx/>
              <a:buChar char="-"/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Rewritten all transfer </a:t>
            </a:r>
            <a:r>
              <a:rPr lang="en-US" altLang="en-US" sz="2800" i="1" dirty="0">
                <a:solidFill>
                  <a:srgbClr val="000000"/>
                </a:solidFill>
                <a:latin typeface="Gilroy ExtraBold" panose="00000900000000000000" pitchFamily="50" charset="-52"/>
              </a:rPr>
              <a:t>Logic and Algorithms </a:t>
            </a: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to use the </a:t>
            </a:r>
            <a:r>
              <a:rPr lang="en-US" altLang="en-US" sz="2800" i="1" dirty="0">
                <a:solidFill>
                  <a:srgbClr val="000000"/>
                </a:solidFill>
                <a:latin typeface="Gilroy ExtraBold" panose="00000900000000000000" pitchFamily="50" charset="-52"/>
              </a:rPr>
              <a:t>Model</a:t>
            </a: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 rather than </a:t>
            </a:r>
            <a:r>
              <a:rPr lang="en-US" altLang="en-US" sz="2800" dirty="0" err="1">
                <a:solidFill>
                  <a:srgbClr val="000000"/>
                </a:solidFill>
                <a:latin typeface="Gilroy ExtraBold" panose="00000900000000000000" pitchFamily="50" charset="-52"/>
              </a:rPr>
              <a:t>DataController</a:t>
            </a:r>
            <a:endParaRPr lang="en-US" altLang="en-US" sz="2800" i="1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marL="457200" lvl="0" indent="-457200">
              <a:buFontTx/>
              <a:buChar char="-"/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Created a </a:t>
            </a:r>
            <a:r>
              <a:rPr lang="en-US" altLang="en-US" sz="2800" i="1" dirty="0">
                <a:solidFill>
                  <a:srgbClr val="000000"/>
                </a:solidFill>
                <a:latin typeface="Gilroy ExtraBold" panose="00000900000000000000" pitchFamily="50" charset="-52"/>
              </a:rPr>
              <a:t>Data Source</a:t>
            </a: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 abstraction relying on Data Access </a:t>
            </a:r>
          </a:p>
          <a:p>
            <a:pPr marL="457200" lvl="0" indent="-457200">
              <a:buFontTx/>
              <a:buChar char="-"/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62142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47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10760382" cy="430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TransferModel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US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struct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Player {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	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	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mBirthDate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	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mOverall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	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mPotential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	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mNationality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eastl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array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fifaids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DBPlayerPosition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fifaids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::NUM_POSITIONS&gt; 			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mPreferredPositions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...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};</a:t>
            </a:r>
          </a:p>
          <a:p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20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1104204" cy="60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Data Access Layer – New Design - Model</a:t>
            </a:r>
          </a:p>
        </p:txBody>
      </p:sp>
    </p:spTree>
    <p:extLst>
      <p:ext uri="{BB962C8B-B14F-4D97-AF65-F5344CB8AC3E}">
        <p14:creationId xmlns:p14="http://schemas.microsoft.com/office/powerpoint/2010/main" val="1870237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48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10760382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TransferTeamAnalysis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TransferModel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TeamScore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GetTeamScore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const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TransferModel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TeamFull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&amp; team,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const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TransferModel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::Formation&amp; formation,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eastl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::vector&lt;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TransferModel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SoldPlayerEntry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&gt;&amp;      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soldPlayers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eastl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hash_map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playerGrowthPeak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altLang="en-US" sz="24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1104204" cy="60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Data Access Layer – New Design - </a:t>
            </a:r>
            <a:r>
              <a:rPr lang="en-US" altLang="en-US" sz="4800" b="1" dirty="0" err="1">
                <a:solidFill>
                  <a:srgbClr val="000000"/>
                </a:solidFill>
                <a:latin typeface="Gilroy ExtraBold" panose="00000900000000000000" pitchFamily="50" charset="-52"/>
              </a:rPr>
              <a:t>Algos</a:t>
            </a:r>
            <a:endParaRPr lang="en-US" altLang="en-US" sz="4800" b="1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00897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49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10760382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IPlayerDAO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virtual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TransferModel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::Player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GetPlayer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playerId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virtual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TransferModel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PlayerWithTeam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GetPlayerWithTeam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playerId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virtual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TransferModel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PlayerExtraInfo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GetPlayerExtraInfo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playerId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teamId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virtual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FillAllPlayerIds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eastl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::vector&lt;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playerIds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= 0;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virtual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FillAllPlayers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eastl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::vector&lt;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TransferModel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PlayerWithTeam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&gt;&amp; players,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unsigned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extraReserveCount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0) = 0;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altLang="en-US" sz="20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15680" y="545938"/>
            <a:ext cx="11104204" cy="119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Data Access Layer – New Design – Data Access Objects Interfaces</a:t>
            </a:r>
          </a:p>
        </p:txBody>
      </p:sp>
    </p:spTree>
    <p:extLst>
      <p:ext uri="{BB962C8B-B14F-4D97-AF65-F5344CB8AC3E}">
        <p14:creationId xmlns:p14="http://schemas.microsoft.com/office/powerpoint/2010/main" val="519269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5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316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Files ~ 1800</a:t>
            </a:r>
          </a:p>
          <a:p>
            <a:pPr lvl="0">
              <a:lnSpc>
                <a:spcPct val="15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LOC ~ 600000</a:t>
            </a: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119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Building Career’s New Transfer System – The Codebase</a:t>
            </a:r>
          </a:p>
        </p:txBody>
      </p:sp>
    </p:spTree>
    <p:extLst>
      <p:ext uri="{BB962C8B-B14F-4D97-AF65-F5344CB8AC3E}">
        <p14:creationId xmlns:p14="http://schemas.microsoft.com/office/powerpoint/2010/main" val="24795084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50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1076038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PlayerDAODBImpl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IPlayerDAO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… };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PlayerDAOCacheImpl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IPlayerDAO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… };</a:t>
            </a: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15680" y="545938"/>
            <a:ext cx="11104204" cy="119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Data Access Layer – New Design – Data Access Objects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3940645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51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744200" cy="119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Data Access Layer – New Design SOLID Analysis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1036064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S – Single Responsibility Principle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Separate model class for each entity (model), separate data source interface for each data type, separate implementations for each data source type and model type: DB, memory cache, network etc.</a:t>
            </a:r>
          </a:p>
          <a:p>
            <a:pPr lvl="0"/>
            <a:endParaRPr lang="en-US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PlayerDAOCacheImpl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TeamDAODatabaseImpl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129041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52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744200" cy="119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Data Access Layer – New Design SOLID Analysis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10360640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O – Open Close Principle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Adding future attributes to entities (e.g. player injury status) to model classes and DAO interfaces that extend the base ones or to complete separate ones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ExtendedPlayer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Player { … };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or</a:t>
            </a:r>
          </a:p>
          <a:p>
            <a:pPr lvl="0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ExtendedPlayer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int id; int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extendedAttribute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… };</a:t>
            </a:r>
          </a:p>
        </p:txBody>
      </p:sp>
    </p:spTree>
    <p:extLst>
      <p:ext uri="{BB962C8B-B14F-4D97-AF65-F5344CB8AC3E}">
        <p14:creationId xmlns:p14="http://schemas.microsoft.com/office/powerpoint/2010/main" val="366139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53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744200" cy="119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Data Access Layer – New Design SOLID Analysis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10917544" cy="301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L – </a:t>
            </a:r>
            <a:r>
              <a:rPr lang="en-US" altLang="en-US" sz="2800" dirty="0" err="1">
                <a:solidFill>
                  <a:srgbClr val="000000"/>
                </a:solidFill>
                <a:latin typeface="Gilroy ExtraBold" panose="00000900000000000000" pitchFamily="50" charset="-52"/>
              </a:rPr>
              <a:t>Liskov</a:t>
            </a: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 Substitution Principle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Various seller and buyer implementations are interchangeable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All transfer logic relying on DAO interfaces can work with any DAO Implementation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291227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54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744200" cy="119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Data Access Layer – New Design SOLID Analysis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1036064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I – Interface Segregation Principle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Separate DAO interface for each model entity: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IPlayerDAO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IContractDAO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ITeamDAO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20755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55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744200" cy="119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Data Access Layer – New Design SOLID Analysis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10360640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D – Dependency Inversion Principle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Transfer logic uses abstract data sources rather than concrete ones (</a:t>
            </a:r>
            <a:r>
              <a:rPr lang="en-US" altLang="en-US" sz="2800" dirty="0" err="1">
                <a:solidFill>
                  <a:srgbClr val="000000"/>
                </a:solidFill>
                <a:latin typeface="Gilroy ExtraBold" panose="00000900000000000000" pitchFamily="50" charset="-52"/>
              </a:rPr>
              <a:t>DataController</a:t>
            </a: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 and DB)</a:t>
            </a:r>
          </a:p>
        </p:txBody>
      </p:sp>
    </p:spTree>
    <p:extLst>
      <p:ext uri="{BB962C8B-B14F-4D97-AF65-F5344CB8AC3E}">
        <p14:creationId xmlns:p14="http://schemas.microsoft.com/office/powerpoint/2010/main" val="41573798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56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744200" cy="60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Negotiations – New Design - Wins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745992"/>
            <a:ext cx="10360640" cy="430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Decoupled Model and Algorithms from Data Sources means: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marL="457200" lvl="0" indent="-457200">
              <a:buFontTx/>
              <a:buChar char="-"/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Clear algorithm requirements in terms of logic, input data and results</a:t>
            </a:r>
          </a:p>
          <a:p>
            <a:pPr marL="457200" indent="-457200">
              <a:buFontTx/>
              <a:buChar char="-"/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Unit Testing for all algorithms in all possible corner case scenarios</a:t>
            </a:r>
          </a:p>
          <a:p>
            <a:pPr marL="457200" indent="-457200">
              <a:buFontTx/>
              <a:buChar char="-"/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High reusability degree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Data source abstraction helped us work on optimizations relatively late relative to the project’s timeline and with 0 (zero) impact in transfer logic.</a:t>
            </a:r>
          </a:p>
        </p:txBody>
      </p:sp>
    </p:spTree>
    <p:extLst>
      <p:ext uri="{BB962C8B-B14F-4D97-AF65-F5344CB8AC3E}">
        <p14:creationId xmlns:p14="http://schemas.microsoft.com/office/powerpoint/2010/main" val="7400079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57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60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Overall Project Wins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8960361" cy="430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We delivered despite the fact the initial estimations were exceeded with a factor of 3-4x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Control: very low bug count compared to the change count: M 80k, D 40k, A 25k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Productivity: team started with 5 Software Engineers and ended up employing more than 8 people. Decoupling means a higher degree of parallel development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806495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58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60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New Transfer System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8960361" cy="2518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The Outcome</a:t>
            </a: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06084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59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60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New Transfer System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8960361" cy="2518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The Outcome</a:t>
            </a: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B3D523-E442-4FE0-B3AF-6EEF5314F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25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6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60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SOLID Career - Cases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8960361" cy="301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Negotiations – transfer offer evaluation between different types of seller and buyer entities (AI, delegate, user, club, player etc.)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Gilroy ExtraBold" panose="00000900000000000000" pitchFamily="50" charset="-52"/>
              </a:rPr>
              <a:t>Data Access Layer – data access infrastructure built over our existing database, decoupling transfer logic and algorithms from data source</a:t>
            </a:r>
          </a:p>
        </p:txBody>
      </p:sp>
    </p:spTree>
    <p:extLst>
      <p:ext uri="{BB962C8B-B14F-4D97-AF65-F5344CB8AC3E}">
        <p14:creationId xmlns:p14="http://schemas.microsoft.com/office/powerpoint/2010/main" val="15637763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60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60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New Transfer System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8960361" cy="2518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The Outcome</a:t>
            </a: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2EB70-50BB-497F-A715-7EA9FDF0F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0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61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60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New Transfer System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8960361" cy="2518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The Outcome</a:t>
            </a: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4D8AE4-8BF3-460E-ADA5-5CF1F3CDD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00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7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60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Negotiations – Legacy implementation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8960361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400" dirty="0">
                <a:solidFill>
                  <a:srgbClr val="000000"/>
                </a:solidFill>
                <a:latin typeface="Gilroy ExtraBold" panose="00000900000000000000" pitchFamily="50" charset="-52"/>
              </a:rPr>
              <a:t>Implemented across four (4) “manager” classes in charge with all the transfer functionality, not only negotiations, counting ~10000 LOC:</a:t>
            </a:r>
          </a:p>
          <a:p>
            <a:pPr lvl="0"/>
            <a:endParaRPr lang="en-US" altLang="en-US" sz="24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TransferManger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TransferActivityManager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TransferAcceptanceManager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TransferListingManager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endParaRPr lang="en-US" altLang="en-US" sz="24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5967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8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60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Negotiations – Legacy implementation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896036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24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endParaRPr lang="en-US" altLang="en-US" sz="24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Gilroy ExtraBold" panose="00000900000000000000" pitchFamily="50" charset="-52"/>
              </a:rPr>
              <a:t>Insufficient Model – one class to keep all the offers and counter offers, various offer states being guessed at runtime rather then being kept inside the mode</a:t>
            </a:r>
          </a:p>
          <a:p>
            <a:pPr lvl="0"/>
            <a:endParaRPr lang="en-US" altLang="en-US" sz="24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02785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9E5771D0-44B8-43F1-A8D8-9720737DB12C}" type="slidenum">
              <a:rPr lang="en-US" sz="1700" smtClean="0">
                <a:solidFill>
                  <a:schemeClr val="tx1"/>
                </a:solidFill>
                <a:latin typeface="Gilroy Light" panose="00000400000000000000" pitchFamily="50" charset="-52"/>
              </a:rPr>
              <a:pPr algn="r"/>
              <a:t>9</a:t>
            </a:fld>
            <a:endParaRPr lang="en-US" sz="1700" dirty="0">
              <a:solidFill>
                <a:schemeClr val="tx1"/>
              </a:solidFill>
              <a:latin typeface="Gilroy Light" panose="00000400000000000000" pitchFamily="50" charset="-52"/>
            </a:endParaRPr>
          </a:p>
        </p:txBody>
      </p:sp>
      <p:sp>
        <p:nvSpPr>
          <p:cNvPr id="100" name="Rectangle 6"/>
          <p:cNvSpPr>
            <a:spLocks noChangeArrowheads="1"/>
          </p:cNvSpPr>
          <p:nvPr/>
        </p:nvSpPr>
        <p:spPr bwMode="auto">
          <a:xfrm>
            <a:off x="915680" y="1988984"/>
            <a:ext cx="8960361" cy="122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>
              <a:lnSpc>
                <a:spcPct val="150000"/>
              </a:lnSpc>
            </a:pPr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</p:txBody>
      </p:sp>
      <p:sp>
        <p:nvSpPr>
          <p:cNvPr id="163" name="Rectangle 70"/>
          <p:cNvSpPr>
            <a:spLocks noChangeArrowheads="1"/>
          </p:cNvSpPr>
          <p:nvPr/>
        </p:nvSpPr>
        <p:spPr bwMode="auto">
          <a:xfrm>
            <a:off x="931862" y="846139"/>
            <a:ext cx="10587038" cy="119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80000"/>
              </a:lnSpc>
            </a:pPr>
            <a:r>
              <a:rPr lang="en-US" altLang="en-US" sz="4800" b="1" dirty="0">
                <a:solidFill>
                  <a:srgbClr val="000000"/>
                </a:solidFill>
                <a:latin typeface="Gilroy ExtraBold" panose="00000900000000000000" pitchFamily="50" charset="-52"/>
              </a:rPr>
              <a:t>Negotiations – Legacy implementation SOLID Analysis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790BDF-E934-42D0-851F-D9873E40E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80" y="1988984"/>
            <a:ext cx="10360640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800" dirty="0">
                <a:solidFill>
                  <a:srgbClr val="000000"/>
                </a:solidFill>
                <a:latin typeface="Gilroy ExtraBold" panose="00000900000000000000" pitchFamily="50" charset="-52"/>
              </a:rPr>
              <a:t>S – Single Responsibility Principle – breaker!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pPr lvl="0"/>
            <a:r>
              <a:rPr lang="en-US" altLang="en-US" sz="2000" dirty="0">
                <a:solidFill>
                  <a:srgbClr val="000000"/>
                </a:solidFill>
                <a:latin typeface="Gilroy ExtraBold" panose="00000900000000000000" pitchFamily="50" charset="-52"/>
              </a:rPr>
              <a:t>Four “manager” classes responsible for negotiations logic (seller logic, buyer logic, offer, counteroffer etc.) along other transfer related functionality like transfer listing, team shortlists etc.</a:t>
            </a:r>
          </a:p>
          <a:p>
            <a:pPr lvl="0"/>
            <a:endParaRPr lang="en-US" altLang="en-US" sz="2800" dirty="0">
              <a:solidFill>
                <a:srgbClr val="000000"/>
              </a:solidFill>
              <a:latin typeface="Gilroy ExtraBold" panose="00000900000000000000" pitchFamily="50" charset="-52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TransferManager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IManager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FCEI::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ISaveLoadObject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CreateOfferForPlayer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(...);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ForceTransfer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(...);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AddTransferNews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(...);</a:t>
            </a:r>
            <a:r>
              <a:rPr lang="en-US" altLang="en-US" sz="2000" dirty="0">
                <a:solidFill>
                  <a:srgbClr val="000000"/>
                </a:solidFill>
                <a:latin typeface="Gilroy ExtraBold" panose="00000900000000000000" pitchFamily="50" charset="-5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3516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itfury v0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AE9E0DD7D8344EA87A9FF4608B6EF4" ma:contentTypeVersion="0" ma:contentTypeDescription="Create a new document." ma:contentTypeScope="" ma:versionID="c0f998724aaa609a0847413aa382c46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F7E4AB-5F59-4DD5-9DBC-63695F2B570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8B8BBF-ADEC-4372-A4A8-5714657CB7A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D7C791D-0B9D-4A18-93EA-D75EA720FE8C}"/>
</file>

<file path=docProps/app.xml><?xml version="1.0" encoding="utf-8"?>
<Properties xmlns="http://schemas.openxmlformats.org/officeDocument/2006/extended-properties" xmlns:vt="http://schemas.openxmlformats.org/officeDocument/2006/docPropsVTypes">
  <TotalTime>14531</TotalTime>
  <Words>3700</Words>
  <Application>Microsoft Office PowerPoint</Application>
  <PresentationFormat>Widescreen</PresentationFormat>
  <Paragraphs>627</Paragraphs>
  <Slides>61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Consolas</vt:lpstr>
      <vt:lpstr>Gilroy ExtraBold</vt:lpstr>
      <vt:lpstr>Gilroy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Sorin</dc:creator>
  <cp:lastModifiedBy>Ciprian Ionut Paduraru</cp:lastModifiedBy>
  <cp:revision>485</cp:revision>
  <dcterms:created xsi:type="dcterms:W3CDTF">2017-09-08T07:55:42Z</dcterms:created>
  <dcterms:modified xsi:type="dcterms:W3CDTF">2020-02-16T08:40:29Z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0x010100FEAE9E0DD7D8344EA87A9FF4608B6EF4</vt:lpwstr>
  </property>
</Properties>
</file>